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34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Highways of the Empire. </a:t>
            </a:r>
            <a:r>
              <a:rPr lang="en-US" altLang="en-US" dirty="0" smtClean="0"/>
              <a:t>In the late nineteenth century, Europeans believed the world revolved around their subcontinent. World maps printed in Great Britain showed the British Empire in red, with informal dependencies and protectorates in pink. This map, a polar projection with Britain in the exact center, shows the major shipping routes and submarine telegraph cable lines that made London the center of global commerce and finance and ensured the supremacy of the Royal Navy around the world.</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34B79C8-BCB8-4371-969D-89212CE9EA10}"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2600883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Emilio Aguinaldo. </a:t>
            </a:r>
            <a:r>
              <a:rPr lang="en-US" altLang="en-US" dirty="0" smtClean="0"/>
              <a:t>In 1896, a revolt led by Emilio Aguinaldo attempted to expel Spaniards from the Philippines. When the United States purchased the Philippines from Spain two years later, the Filipino people were not consulted. Aguinaldo continued his campaign, this time against the American occupation forces, until his capture in 1901. In this picture, he appears on horseback, surrounded by some of his troops.</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2E358B0-D0FF-423D-81A4-34A3932F2562}"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2018863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26.3: </a:t>
            </a:r>
            <a:r>
              <a:rPr lang="en-US" altLang="en-US" b="1" dirty="0" smtClean="0"/>
              <a:t>The Mexican Revolution. </a:t>
            </a:r>
            <a:r>
              <a:rPr lang="en-US" altLang="en-US" dirty="0" smtClean="0"/>
              <a:t>The Mexican Revolution began in two distinct regions of the country. One was the mountainous and densely populated area south of Mexico City, particularly Morelos, homeland of Emiliano Zapata. The other was the dry and thinly populated ranch country of the north, home of </a:t>
            </a:r>
            <a:r>
              <a:rPr lang="en-US" altLang="en-US" dirty="0" err="1" smtClean="0"/>
              <a:t>Pancho</a:t>
            </a:r>
            <a:r>
              <a:rPr lang="en-US" altLang="en-US" dirty="0" smtClean="0"/>
              <a:t> Villa. The fighting that ensued crisscrossed the country along the main railroad lines, shown on the map. © Cengage Learning</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E749569-D6A1-43E5-BFAD-91D1F30E3A2E}"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3458263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Francisco “</a:t>
            </a:r>
            <a:r>
              <a:rPr lang="en-US" altLang="ja-JP" b="1" dirty="0" err="1" smtClean="0"/>
              <a:t>Pancho</a:t>
            </a:r>
            <a:r>
              <a:rPr lang="en-US" altLang="en-US" b="1" dirty="0" smtClean="0"/>
              <a:t>”</a:t>
            </a:r>
            <a:r>
              <a:rPr lang="en-US" altLang="ja-JP" b="1" dirty="0" smtClean="0"/>
              <a:t> Villa. </a:t>
            </a:r>
            <a:r>
              <a:rPr lang="en-US" altLang="ja-JP" dirty="0" smtClean="0"/>
              <a:t>Francisco </a:t>
            </a:r>
            <a:r>
              <a:rPr lang="en-US" altLang="en-US" dirty="0" smtClean="0"/>
              <a:t>“</a:t>
            </a:r>
            <a:r>
              <a:rPr lang="en-US" altLang="ja-JP" dirty="0" err="1" smtClean="0"/>
              <a:t>Pancho</a:t>
            </a:r>
            <a:r>
              <a:rPr lang="en-US" altLang="en-US" dirty="0" smtClean="0"/>
              <a:t>”</a:t>
            </a:r>
            <a:r>
              <a:rPr lang="en-US" altLang="ja-JP" dirty="0" smtClean="0"/>
              <a:t> Villa led an army of cowboys and ranch hands in northern Mexico during the </a:t>
            </a:r>
            <a:r>
              <a:rPr lang="en-US" altLang="en-US" dirty="0" smtClean="0"/>
              <a:t>revolution. He became very popular by confiscating large haciendas and dividing them among the poor. In March 1916 he entered the United States with 500 soldiers and attacked the town of Columbus, New Mexico, provoking an American invasion of Mexico. He was assassinated in 1923.</a:t>
            </a: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4E1108F-448E-46B7-BF59-9358AC947B37}"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37789747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A Rubber Plantation. </a:t>
            </a:r>
            <a:r>
              <a:rPr lang="en-US" altLang="en-US" dirty="0" smtClean="0"/>
              <a:t>As bicycles and automobiles proliferated in the early twentieth century, the demand for rubber outstripped the supply available from wild rubber trees in the Amazon forest. Rubber grown on</a:t>
            </a:r>
            <a:r>
              <a:rPr lang="en-US" altLang="en-US" baseline="0" dirty="0" smtClean="0"/>
              <a:t> </a:t>
            </a:r>
            <a:r>
              <a:rPr lang="en-US" altLang="en-US" dirty="0" smtClean="0"/>
              <a:t>plantations in Southeast Asia came on the market from 1910 on. The rubber trees had to be tapped very carefully and on a regular schedule to obtain the latex or sap from which rubber was extracted. In this picture a woman and a boy perform this operation on a plantation in British Malaya.</a:t>
            </a: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0278E31-F1A2-479B-BCAE-8F7295357BA1}"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117256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Painting of Vanilla Plant. </a:t>
            </a:r>
            <a:r>
              <a:rPr lang="en-US" altLang="en-US" dirty="0" smtClean="0"/>
              <a:t>The European passion for creating botanical gardens for transplanting trees and flowers from colonial regions was matched by the production of albums of paintings of exotic flora. The long tubular shape of the vanilla blossom shows why it was difficult to pollinate by hand.</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FE0FD3A-441E-47C2-84B1-308D83E597BF}" type="slidenum">
              <a:rPr lang="en-US" altLang="en-US" sz="1200">
                <a:latin typeface="Calibri" pitchFamily="34" charset="0"/>
              </a:rPr>
              <a:pPr eaLnBrk="1" hangingPunct="1"/>
              <a:t>21</a:t>
            </a:fld>
            <a:endParaRPr lang="en-US" altLang="en-US" sz="1200">
              <a:latin typeface="Calibri" pitchFamily="34" charset="0"/>
            </a:endParaRPr>
          </a:p>
        </p:txBody>
      </p:sp>
    </p:spTree>
    <p:extLst>
      <p:ext uri="{BB962C8B-B14F-4D97-AF65-F5344CB8AC3E}">
        <p14:creationId xmlns:p14="http://schemas.microsoft.com/office/powerpoint/2010/main" val="2928616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Indian Railroad Station, 1866. </a:t>
            </a:r>
            <a:r>
              <a:rPr lang="en-US" altLang="en-US" dirty="0" smtClean="0"/>
              <a:t>British India built the largest network of railroads in Asia. People of every social class traveled by train.</a:t>
            </a:r>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37FB1A4-C0DA-4CDA-888B-5FEE4659FE03}" type="slidenum">
              <a:rPr lang="en-US" altLang="en-US" sz="1200">
                <a:latin typeface="Calibri" pitchFamily="34" charset="0"/>
              </a:rPr>
              <a:pPr eaLnBrk="1" hangingPunct="1"/>
              <a:t>3</a:t>
            </a:fld>
            <a:endParaRPr lang="en-US" altLang="en-US" sz="1200">
              <a:latin typeface="Calibri" pitchFamily="34" charset="0"/>
            </a:endParaRPr>
          </a:p>
        </p:txBody>
      </p:sp>
    </p:spTree>
    <p:extLst>
      <p:ext uri="{BB962C8B-B14F-4D97-AF65-F5344CB8AC3E}">
        <p14:creationId xmlns:p14="http://schemas.microsoft.com/office/powerpoint/2010/main" val="1765153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Zulu in Battle Dress, 1838. </a:t>
            </a:r>
            <a:r>
              <a:rPr lang="en-US" altLang="en-US" dirty="0" smtClean="0"/>
              <a:t>Elaborate costumes helped impress opponents with the Zulus’ strength. Shown here are long-handled spears and thick leather shields.</a:t>
            </a:r>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4B67738-D822-4160-94FF-A3E8E1623A7C}"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3005548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 of the table: A chronology of slavery, Africa, India, Southeast</a:t>
            </a:r>
            <a:r>
              <a:rPr lang="en-US" altLang="en-US" baseline="0" dirty="0" smtClean="0"/>
              <a:t> Asia, and Latin America from 1750 to 1900.</a:t>
            </a:r>
            <a:endParaRPr lang="en-US" altLang="en-US" dirty="0" smtClean="0"/>
          </a:p>
        </p:txBody>
      </p:sp>
      <p:sp>
        <p:nvSpPr>
          <p:cNvPr id="13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2AAA215-5E6D-4C75-A92F-3454E3725E83}"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821288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25.1: </a:t>
            </a:r>
            <a:r>
              <a:rPr lang="en-US" altLang="en-US" b="1" dirty="0" smtClean="0"/>
              <a:t>Africa in the Nineteenth Century. </a:t>
            </a:r>
            <a:r>
              <a:rPr lang="en-US" altLang="en-US" dirty="0" smtClean="0"/>
              <a:t>Expanding trade drew much of Africa into global networks, but foreign colonies in 1870 were largely confined to Algeria and southern Africa. Growing trade, Islamic reform movements, and other internal forces created important new states throughout the continent.</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ECF89EE-3FA7-493F-9FA6-F2F5E1D81742}"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3115137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South African Diamond Mine. </a:t>
            </a:r>
            <a:r>
              <a:rPr lang="en-US" altLang="en-US" dirty="0" smtClean="0"/>
              <a:t>When diamonds were found in Kimberley, South Africa, in 1868, the discovery precipitated a rush of prospectors from Europe and America. As soon as surface deposits were exhausted, their claims were bought by large companies that could afford the heavy equipment needed to mine deep underground. By the early twentieth century, diamonds came from major industrial mines like the Premier Mine shown here.</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A948973-4170-46C2-87F4-869981967776}"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675764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King </a:t>
            </a:r>
            <a:r>
              <a:rPr lang="en-US" altLang="en-US" b="1" dirty="0" err="1" smtClean="0"/>
              <a:t>Jaja</a:t>
            </a:r>
            <a:r>
              <a:rPr lang="en-US" altLang="en-US" b="1" dirty="0" smtClean="0"/>
              <a:t> of </a:t>
            </a:r>
            <a:r>
              <a:rPr lang="en-US" altLang="en-US" b="1" dirty="0" err="1" smtClean="0"/>
              <a:t>Opobo</a:t>
            </a:r>
            <a:r>
              <a:rPr lang="en-US" altLang="en-US" b="1" dirty="0" smtClean="0"/>
              <a:t>. </a:t>
            </a:r>
            <a:r>
              <a:rPr lang="en-US" altLang="en-US" dirty="0" smtClean="0"/>
              <a:t>This talented man rose from slavery in the Niger Delta port of Bonny to head one of the town’s major </a:t>
            </a:r>
            <a:r>
              <a:rPr lang="en-US" altLang="en-US" dirty="0" err="1" smtClean="0"/>
              <a:t>palmoil</a:t>
            </a:r>
            <a:r>
              <a:rPr lang="en-US" altLang="en-US" dirty="0" smtClean="0"/>
              <a:t> trading firms, the Anna </a:t>
            </a:r>
            <a:r>
              <a:rPr lang="en-US" altLang="en-US" dirty="0" err="1" smtClean="0"/>
              <a:t>Pepple</a:t>
            </a:r>
            <a:r>
              <a:rPr lang="en-US" altLang="en-US" dirty="0" smtClean="0"/>
              <a:t> House, in 1863. Six years later, </a:t>
            </a:r>
            <a:r>
              <a:rPr lang="en-US" altLang="en-US" dirty="0" err="1" smtClean="0"/>
              <a:t>Jaja</a:t>
            </a:r>
            <a:r>
              <a:rPr lang="en-US" altLang="en-US" dirty="0" smtClean="0"/>
              <a:t> founded and ruled his own trading port of </a:t>
            </a:r>
            <a:r>
              <a:rPr lang="en-US" altLang="en-US" dirty="0" err="1" smtClean="0"/>
              <a:t>Opobo</a:t>
            </a:r>
            <a:r>
              <a:rPr lang="en-US" altLang="en-US" dirty="0" smtClean="0"/>
              <a:t>.</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E327F2E-0947-42B0-B0FF-86019E57F089}"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3041550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Delhi Durbar, January 1, 1903.</a:t>
            </a:r>
            <a:r>
              <a:rPr lang="en-US" altLang="en-US" b="0" dirty="0" smtClean="0"/>
              <a:t> The </a:t>
            </a:r>
            <a:r>
              <a:rPr lang="en-US" altLang="en-US" dirty="0" smtClean="0"/>
              <a:t>parade of Indian princes on ornately decorated elephants and accompanied by retainers fostered their sense of belonging to the vast empire of India that British rule had created.</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1DE22C3-7F21-4BA9-AD70-FF1C5F312241}"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1093229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26.2: </a:t>
            </a:r>
            <a:r>
              <a:rPr lang="en-US" altLang="en-US" b="1" dirty="0" smtClean="0"/>
              <a:t>Asia in 1914. </a:t>
            </a:r>
            <a:r>
              <a:rPr lang="en-US" altLang="en-US" dirty="0" smtClean="0"/>
              <a:t>By 1914, much of Asia was claimed by colonial powers. The southern rim, from the Persian Gulf to the Pacific, was occupied by Great Britain, France, the Netherlands, and the United States. Central Asia had been incorporated into the Russian Empire. © Cengage Learning</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E1E6BE9-CC4C-45CE-B45C-5738D516E342}"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29554402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1910269"/>
            <a:ext cx="4343400" cy="3046988"/>
          </a:xfrm>
        </p:spPr>
        <p:txBody>
          <a:bodyPr/>
          <a:lstStyle/>
          <a:p>
            <a:pPr eaLnBrk="1" hangingPunct="1">
              <a:spcBef>
                <a:spcPct val="20000"/>
              </a:spcBef>
            </a:pPr>
            <a:r>
              <a:rPr lang="en-US" altLang="en-US" sz="3200" dirty="0" smtClean="0">
                <a:latin typeface="Arial" pitchFamily="34" charset="0"/>
              </a:rPr>
              <a:t>Chapter </a:t>
            </a:r>
            <a:r>
              <a:rPr lang="en-US" altLang="en-US" sz="3200" dirty="0" smtClean="0">
                <a:latin typeface="Arial" pitchFamily="34" charset="0"/>
              </a:rPr>
              <a:t>25</a:t>
            </a:r>
            <a:r>
              <a:rPr lang="en-US" altLang="en-US" sz="3200" dirty="0" smtClean="0">
                <a:latin typeface="Arial" pitchFamily="34" charset="0"/>
              </a:rPr>
              <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Varieties of Imperialism in Africa, India, Southeast Asia, and Latin America, 1750-1914</a:t>
            </a:r>
          </a:p>
        </p:txBody>
      </p:sp>
    </p:spTree>
    <p:extLst>
      <p:ext uri="{BB962C8B-B14F-4D97-AF65-F5344CB8AC3E}">
        <p14:creationId xmlns:p14="http://schemas.microsoft.com/office/powerpoint/2010/main" val="2241151234"/>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Changes and Exchanges in Africa (continued)</a:t>
            </a:r>
            <a:endParaRPr lang="en-US" altLang="en-US" dirty="0" smtClean="0">
              <a:latin typeface="Arial" pitchFamily="34" charset="0"/>
            </a:endParaRPr>
          </a:p>
        </p:txBody>
      </p:sp>
      <p:sp>
        <p:nvSpPr>
          <p:cNvPr id="20482" name="Content Placeholder 2"/>
          <p:cNvSpPr>
            <a:spLocks noGrp="1"/>
          </p:cNvSpPr>
          <p:nvPr>
            <p:ph idx="1"/>
          </p:nvPr>
        </p:nvSpPr>
        <p:spPr>
          <a:xfrm>
            <a:off x="685800" y="1752600"/>
            <a:ext cx="8153400" cy="4622800"/>
          </a:xfrm>
        </p:spPr>
        <p:txBody>
          <a:bodyPr/>
          <a:lstStyle/>
          <a:p>
            <a:pPr marL="0" indent="0" eaLnBrk="1" hangingPunct="1">
              <a:buFontTx/>
              <a:buChar char="•"/>
            </a:pPr>
            <a:r>
              <a:rPr lang="en-US" altLang="en-US" dirty="0" smtClean="0">
                <a:latin typeface="Arial" pitchFamily="34" charset="0"/>
              </a:rPr>
              <a:t> Modernization in Egypt and Ethiopia</a:t>
            </a:r>
          </a:p>
          <a:p>
            <a:pPr marL="800100" lvl="2" indent="0" eaLnBrk="1" hangingPunct="1"/>
            <a:r>
              <a:rPr lang="en-US" altLang="en-US" dirty="0" smtClean="0">
                <a:latin typeface="Arial" pitchFamily="34" charset="0"/>
              </a:rPr>
              <a:t> </a:t>
            </a:r>
            <a:r>
              <a:rPr lang="en-US" altLang="en-US" sz="3200" dirty="0" smtClean="0">
                <a:latin typeface="Arial" pitchFamily="34" charset="0"/>
              </a:rPr>
              <a:t>Economic reform</a:t>
            </a:r>
          </a:p>
          <a:p>
            <a:pPr marL="800100" lvl="2" indent="0" eaLnBrk="1" hangingPunct="1"/>
            <a:r>
              <a:rPr lang="en-US" altLang="en-US" sz="3200" dirty="0" smtClean="0">
                <a:latin typeface="Arial" pitchFamily="34" charset="0"/>
              </a:rPr>
              <a:t> Suez Canal: European takeover</a:t>
            </a:r>
          </a:p>
          <a:p>
            <a:pPr marL="0" indent="0" eaLnBrk="1" hangingPunct="1">
              <a:buFontTx/>
              <a:buChar char="•"/>
            </a:pPr>
            <a:r>
              <a:rPr lang="en-US" altLang="en-US" dirty="0" smtClean="0">
                <a:latin typeface="Arial" pitchFamily="34" charset="0"/>
              </a:rPr>
              <a:t> Transition from the Slave Trade</a:t>
            </a:r>
          </a:p>
          <a:p>
            <a:pPr marL="800100" lvl="2" indent="0" eaLnBrk="1" hangingPunct="1"/>
            <a:r>
              <a:rPr lang="en-US" altLang="en-US" dirty="0" smtClean="0">
                <a:latin typeface="Arial" pitchFamily="34" charset="0"/>
              </a:rPr>
              <a:t> </a:t>
            </a:r>
            <a:r>
              <a:rPr lang="en-US" altLang="en-US" sz="3200" dirty="0" smtClean="0">
                <a:latin typeface="Arial" pitchFamily="34" charset="0"/>
              </a:rPr>
              <a:t>Abolition of slave trade by 1867</a:t>
            </a:r>
          </a:p>
          <a:p>
            <a:pPr marL="800100" lvl="2" indent="0" eaLnBrk="1" hangingPunct="1"/>
            <a:r>
              <a:rPr lang="en-US" altLang="en-US" sz="3200" dirty="0" smtClean="0">
                <a:latin typeface="Arial" pitchFamily="34" charset="0"/>
              </a:rPr>
              <a:t> Resource extraction and export: palm oil</a:t>
            </a:r>
          </a:p>
          <a:p>
            <a:pPr marL="0" indent="0" eaLnBrk="1" hangingPunct="1">
              <a:buFontTx/>
              <a:buChar char="•"/>
            </a:pPr>
            <a:r>
              <a:rPr lang="en-US" altLang="en-US" dirty="0" smtClean="0">
                <a:latin typeface="Arial" pitchFamily="34" charset="0"/>
              </a:rPr>
              <a:t> Secondary Empire in Eastern Africa</a:t>
            </a:r>
          </a:p>
        </p:txBody>
      </p:sp>
    </p:spTree>
    <p:extLst>
      <p:ext uri="{BB962C8B-B14F-4D97-AF65-F5344CB8AC3E}">
        <p14:creationId xmlns:p14="http://schemas.microsoft.com/office/powerpoint/2010/main" val="2125982743"/>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India under British Rule</a:t>
            </a:r>
          </a:p>
        </p:txBody>
      </p:sp>
      <p:sp>
        <p:nvSpPr>
          <p:cNvPr id="193539" name="Rectangle 3"/>
          <p:cNvSpPr>
            <a:spLocks noGrp="1" noChangeArrowheads="1"/>
          </p:cNvSpPr>
          <p:nvPr>
            <p:ph type="body" idx="1"/>
          </p:nvPr>
        </p:nvSpPr>
        <p:spPr>
          <a:xfrm>
            <a:off x="685800" y="1371600"/>
            <a:ext cx="7772400" cy="5213350"/>
          </a:xfrm>
        </p:spPr>
        <p:txBody>
          <a:bodyPr/>
          <a:lstStyle/>
          <a:p>
            <a:pPr eaLnBrk="1" hangingPunct="1">
              <a:buFontTx/>
              <a:buChar char="•"/>
              <a:defRPr/>
            </a:pPr>
            <a:r>
              <a:rPr lang="en-US" dirty="0" smtClean="0">
                <a:cs typeface="+mn-cs"/>
              </a:rPr>
              <a:t>East India Company</a:t>
            </a:r>
          </a:p>
          <a:p>
            <a:pPr marL="1085850" lvl="1" indent="-342900" eaLnBrk="1" hangingPunct="1">
              <a:buFontTx/>
              <a:buChar char="•"/>
              <a:defRPr/>
            </a:pPr>
            <a:r>
              <a:rPr lang="en-US" dirty="0" smtClean="0"/>
              <a:t>Control of Bengal and Bombay</a:t>
            </a:r>
          </a:p>
          <a:p>
            <a:pPr marL="1085850" lvl="1" indent="-342900" eaLnBrk="1" hangingPunct="1">
              <a:buFontTx/>
              <a:buChar char="•"/>
              <a:defRPr/>
            </a:pPr>
            <a:r>
              <a:rPr lang="en-US" dirty="0" smtClean="0"/>
              <a:t>Reform vs. maintenance of customs</a:t>
            </a:r>
          </a:p>
          <a:p>
            <a:pPr marL="1085850" lvl="1" indent="-342900" eaLnBrk="1" hangingPunct="1">
              <a:buFontTx/>
              <a:buChar char="•"/>
              <a:defRPr/>
            </a:pPr>
            <a:r>
              <a:rPr lang="en-US" dirty="0" smtClean="0"/>
              <a:t>Economic and social discontent</a:t>
            </a:r>
          </a:p>
          <a:p>
            <a:pPr marL="1085850" lvl="1" indent="-342900" eaLnBrk="1" hangingPunct="1">
              <a:buFontTx/>
              <a:buChar char="•"/>
              <a:defRPr/>
            </a:pPr>
            <a:r>
              <a:rPr lang="en-US" dirty="0" smtClean="0"/>
              <a:t>1857 Rebellion</a:t>
            </a:r>
          </a:p>
          <a:p>
            <a:pPr marL="0" indent="0" eaLnBrk="1" hangingPunct="1">
              <a:buFont typeface="Arial" pitchFamily="34" charset="0"/>
              <a:buChar char="•"/>
              <a:defRPr/>
            </a:pPr>
            <a:r>
              <a:rPr lang="en-US" dirty="0" smtClean="0">
                <a:cs typeface="+mn-cs"/>
              </a:rPr>
              <a:t> Political Reform and Industrial Impact</a:t>
            </a:r>
          </a:p>
          <a:p>
            <a:pPr eaLnBrk="1" hangingPunct="1">
              <a:buFontTx/>
              <a:buChar char="•"/>
              <a:defRPr/>
            </a:pPr>
            <a:r>
              <a:rPr lang="en-US" dirty="0" smtClean="0">
                <a:cs typeface="+mn-cs"/>
              </a:rPr>
              <a:t>Indian Nationalism</a:t>
            </a:r>
          </a:p>
          <a:p>
            <a:pPr marL="1085850" lvl="1" indent="-342900" eaLnBrk="1" hangingPunct="1">
              <a:buFontTx/>
              <a:buChar char="•"/>
              <a:defRPr/>
            </a:pPr>
            <a:r>
              <a:rPr lang="en-US" dirty="0" err="1" smtClean="0"/>
              <a:t>Rammouhan</a:t>
            </a:r>
            <a:r>
              <a:rPr lang="en-US" dirty="0" smtClean="0"/>
              <a:t> Roy / Indian National Congress</a:t>
            </a:r>
          </a:p>
        </p:txBody>
      </p:sp>
    </p:spTree>
    <p:extLst>
      <p:ext uri="{BB962C8B-B14F-4D97-AF65-F5344CB8AC3E}">
        <p14:creationId xmlns:p14="http://schemas.microsoft.com/office/powerpoint/2010/main" val="4024530652"/>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8257"/>
            <a:ext cx="7772400" cy="492443"/>
          </a:xfrm>
        </p:spPr>
        <p:txBody>
          <a:bodyPr/>
          <a:lstStyle/>
          <a:p>
            <a:r>
              <a:rPr lang="en-US" altLang="en-US" sz="2600" dirty="0" smtClean="0"/>
              <a:t>Delhi Durbar, January 1, 1903</a:t>
            </a:r>
            <a:endParaRPr lang="en-US" sz="2600" dirty="0"/>
          </a:p>
        </p:txBody>
      </p:sp>
      <p:pic>
        <p:nvPicPr>
          <p:cNvPr id="22529" name="Picture 1" descr="Delhi Durbar, January 1, 1903. The parade of Indian princes on ornately decorated elephants and accompanied by retainers fostered their sense of belonging to the vast empire of India that British rule had create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520700"/>
            <a:ext cx="8636000" cy="581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69456"/>
            <a:ext cx="609600" cy="276999"/>
          </a:xfrm>
        </p:spPr>
        <p:txBody>
          <a:bodyPr/>
          <a:lstStyle/>
          <a:p>
            <a:r>
              <a:rPr lang="en-US" altLang="en-US" sz="1200" b="1" dirty="0" smtClean="0"/>
              <a:t> p705</a:t>
            </a:r>
          </a:p>
        </p:txBody>
      </p:sp>
    </p:spTree>
    <p:extLst>
      <p:ext uri="{BB962C8B-B14F-4D97-AF65-F5344CB8AC3E}">
        <p14:creationId xmlns:p14="http://schemas.microsoft.com/office/powerpoint/2010/main" val="963336593"/>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Southeast Asia and the Pacific</a:t>
            </a:r>
          </a:p>
        </p:txBody>
      </p:sp>
      <p:sp>
        <p:nvSpPr>
          <p:cNvPr id="24578" name="Rectangle 3"/>
          <p:cNvSpPr>
            <a:spLocks noGrp="1" noChangeArrowheads="1"/>
          </p:cNvSpPr>
          <p:nvPr>
            <p:ph type="body" idx="1"/>
          </p:nvPr>
        </p:nvSpPr>
        <p:spPr>
          <a:xfrm>
            <a:off x="685800" y="1752600"/>
            <a:ext cx="7772400" cy="3540125"/>
          </a:xfrm>
          <a:noFill/>
        </p:spPr>
        <p:txBody>
          <a:bodyPr/>
          <a:lstStyle/>
          <a:p>
            <a:pPr eaLnBrk="1" hangingPunct="1">
              <a:buFontTx/>
              <a:buChar char="•"/>
            </a:pPr>
            <a:r>
              <a:rPr lang="en-US" altLang="en-US" dirty="0" smtClean="0">
                <a:latin typeface="Arial" pitchFamily="34" charset="0"/>
              </a:rPr>
              <a:t>Australia</a:t>
            </a:r>
          </a:p>
          <a:p>
            <a:pPr eaLnBrk="1" hangingPunct="1">
              <a:buFontTx/>
              <a:buChar char="•"/>
            </a:pPr>
            <a:r>
              <a:rPr lang="en-US" altLang="en-US" dirty="0" smtClean="0">
                <a:latin typeface="Arial" pitchFamily="34" charset="0"/>
              </a:rPr>
              <a:t>New Zealand</a:t>
            </a:r>
          </a:p>
          <a:p>
            <a:pPr eaLnBrk="1" hangingPunct="1">
              <a:buFontTx/>
              <a:buChar char="•"/>
            </a:pPr>
            <a:r>
              <a:rPr lang="en-US" altLang="en-US" dirty="0" smtClean="0">
                <a:latin typeface="Arial" pitchFamily="34" charset="0"/>
              </a:rPr>
              <a:t>Hawaii and the Philippines, 1878-1902</a:t>
            </a:r>
          </a:p>
          <a:p>
            <a:pPr marL="1085850" lvl="1" indent="-342900" eaLnBrk="1" hangingPunct="1">
              <a:buFontTx/>
              <a:buChar char="•"/>
            </a:pPr>
            <a:r>
              <a:rPr lang="en-US" altLang="en-US" dirty="0" smtClean="0">
                <a:latin typeface="Arial" pitchFamily="34" charset="0"/>
              </a:rPr>
              <a:t>Spanish-American War</a:t>
            </a:r>
          </a:p>
          <a:p>
            <a:pPr marL="1085850" lvl="1" indent="-342900" eaLnBrk="1" hangingPunct="1">
              <a:buFontTx/>
              <a:buChar char="•"/>
            </a:pPr>
            <a:r>
              <a:rPr lang="en-US" altLang="en-US" dirty="0" smtClean="0">
                <a:latin typeface="Arial" pitchFamily="34" charset="0"/>
              </a:rPr>
              <a:t>American economic expansion</a:t>
            </a:r>
          </a:p>
          <a:p>
            <a:pPr marL="1085850" lvl="1" indent="-342900" eaLnBrk="1" hangingPunct="1">
              <a:buFontTx/>
              <a:buChar char="•"/>
            </a:pPr>
            <a:r>
              <a:rPr lang="en-US" altLang="en-US" dirty="0" smtClean="0">
                <a:latin typeface="Arial" pitchFamily="34" charset="0"/>
              </a:rPr>
              <a:t>Emilio Aguinaldo</a:t>
            </a:r>
          </a:p>
        </p:txBody>
      </p:sp>
    </p:spTree>
    <p:extLst>
      <p:ext uri="{BB962C8B-B14F-4D97-AF65-F5344CB8AC3E}">
        <p14:creationId xmlns:p14="http://schemas.microsoft.com/office/powerpoint/2010/main" val="3202509931"/>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52936"/>
            <a:ext cx="7772400" cy="492443"/>
          </a:xfrm>
        </p:spPr>
        <p:txBody>
          <a:bodyPr/>
          <a:lstStyle/>
          <a:p>
            <a:r>
              <a:rPr lang="en-US" altLang="en-US" sz="2600" dirty="0" smtClean="0"/>
              <a:t>Asia in 1914</a:t>
            </a:r>
            <a:endParaRPr lang="en-US" sz="2600" dirty="0"/>
          </a:p>
        </p:txBody>
      </p:sp>
      <p:pic>
        <p:nvPicPr>
          <p:cNvPr id="25601" name="Picture 1" descr="Map 26.2: Asia in 1914. By 1914, much of Asia was claimed by colonial powers. The southern rim, from the Persian Gulf to the Pacific, was occupied by Great Britain, France, the Netherlands, and the United States. Central Asia had been incorporated into the Russian Empir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25500"/>
            <a:ext cx="8636000" cy="520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581001"/>
            <a:ext cx="1371600" cy="276999"/>
          </a:xfrm>
        </p:spPr>
        <p:txBody>
          <a:bodyPr/>
          <a:lstStyle/>
          <a:p>
            <a:r>
              <a:rPr lang="en-US" altLang="en-US" sz="1200" b="1" dirty="0" smtClean="0"/>
              <a:t>Map 25.2 p708</a:t>
            </a:r>
          </a:p>
        </p:txBody>
      </p:sp>
    </p:spTree>
    <p:extLst>
      <p:ext uri="{BB962C8B-B14F-4D97-AF65-F5344CB8AC3E}">
        <p14:creationId xmlns:p14="http://schemas.microsoft.com/office/powerpoint/2010/main" val="2492902123"/>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492443"/>
          </a:xfrm>
        </p:spPr>
        <p:txBody>
          <a:bodyPr/>
          <a:lstStyle/>
          <a:p>
            <a:r>
              <a:rPr lang="en-US" altLang="en-US" sz="2600" dirty="0" smtClean="0"/>
              <a:t>Emilio Aguinaldo</a:t>
            </a:r>
            <a:endParaRPr lang="en-US" sz="2600" dirty="0"/>
          </a:p>
        </p:txBody>
      </p:sp>
      <p:pic>
        <p:nvPicPr>
          <p:cNvPr id="27649" name="Picture 1" descr="Emilio Aguinaldo. In 1896, a revolt led by Emilio Aguinaldo attempted to expel Spaniards from the Philippines. When the United States purchased the Philippines from Spain two years later, the Filipino people were not consulted. Aguinaldo continued his campaign, this time against the American occupation forces, until his capture in 1901. In this picture, he appears on horseback, surrounded by some of his troop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028700"/>
            <a:ext cx="863600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p709</a:t>
            </a:r>
          </a:p>
        </p:txBody>
      </p:sp>
    </p:spTree>
    <p:extLst>
      <p:ext uri="{BB962C8B-B14F-4D97-AF65-F5344CB8AC3E}">
        <p14:creationId xmlns:p14="http://schemas.microsoft.com/office/powerpoint/2010/main" val="2687643212"/>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pPr eaLnBrk="1" hangingPunct="1"/>
            <a:r>
              <a:rPr lang="en-US" altLang="en-US" smtClean="0">
                <a:solidFill>
                  <a:schemeClr val="tx1"/>
                </a:solidFill>
                <a:latin typeface="Arial" pitchFamily="34" charset="0"/>
              </a:rPr>
              <a:t>Imperialism in Latin America</a:t>
            </a:r>
          </a:p>
        </p:txBody>
      </p:sp>
      <p:sp>
        <p:nvSpPr>
          <p:cNvPr id="3" name="Content Placeholder 2"/>
          <p:cNvSpPr>
            <a:spLocks noGrp="1"/>
          </p:cNvSpPr>
          <p:nvPr>
            <p:ph idx="1"/>
          </p:nvPr>
        </p:nvSpPr>
        <p:spPr>
          <a:xfrm>
            <a:off x="685800" y="1447800"/>
            <a:ext cx="7772400" cy="5115246"/>
          </a:xfrm>
        </p:spPr>
        <p:txBody>
          <a:bodyPr/>
          <a:lstStyle/>
          <a:p>
            <a:pPr marL="457200" indent="-457200" eaLnBrk="1" hangingPunct="1">
              <a:buFontTx/>
              <a:buChar char="•"/>
            </a:pPr>
            <a:r>
              <a:rPr lang="en-US" altLang="en-US" dirty="0" smtClean="0">
                <a:latin typeface="Arial" pitchFamily="34" charset="0"/>
              </a:rPr>
              <a:t>American Expansionism and the Spanish-American War, 1898</a:t>
            </a:r>
          </a:p>
          <a:p>
            <a:pPr marL="457200" indent="-457200" eaLnBrk="1" hangingPunct="1">
              <a:buFontTx/>
              <a:buChar char="•"/>
            </a:pPr>
            <a:r>
              <a:rPr lang="en-US" altLang="en-US" dirty="0" smtClean="0">
                <a:latin typeface="Arial" pitchFamily="34" charset="0"/>
              </a:rPr>
              <a:t>Economic Imperialism</a:t>
            </a:r>
          </a:p>
          <a:p>
            <a:pPr marL="457200" indent="-457200" eaLnBrk="1" hangingPunct="1">
              <a:buFontTx/>
              <a:buChar char="•"/>
            </a:pPr>
            <a:r>
              <a:rPr lang="en-US" altLang="en-US" dirty="0" smtClean="0">
                <a:latin typeface="Arial" pitchFamily="34" charset="0"/>
              </a:rPr>
              <a:t>Revolution and Civil War in Mexico</a:t>
            </a:r>
          </a:p>
          <a:p>
            <a:pPr marL="857250" lvl="1" indent="-457200" eaLnBrk="1" hangingPunct="1">
              <a:buFont typeface="Arial" panose="020B0604020202020204" pitchFamily="34" charset="0"/>
              <a:buChar char="•"/>
            </a:pPr>
            <a:r>
              <a:rPr lang="en-US" altLang="en-US" dirty="0" smtClean="0">
                <a:latin typeface="Arial" pitchFamily="34" charset="0"/>
              </a:rPr>
              <a:t>	Divided society</a:t>
            </a:r>
          </a:p>
          <a:p>
            <a:pPr marL="857250" lvl="1" indent="-457200" eaLnBrk="1" hangingPunct="1">
              <a:buFont typeface="Arial" panose="020B0604020202020204" pitchFamily="34" charset="0"/>
              <a:buChar char="•"/>
            </a:pPr>
            <a:r>
              <a:rPr lang="en-US" altLang="en-US" dirty="0" smtClean="0">
                <a:latin typeface="Arial" pitchFamily="34" charset="0"/>
              </a:rPr>
              <a:t>	1911-14: multiple revolutions</a:t>
            </a:r>
          </a:p>
          <a:p>
            <a:pPr marL="857250" lvl="1" indent="-457200" eaLnBrk="1" hangingPunct="1">
              <a:buFont typeface="Arial" panose="020B0604020202020204" pitchFamily="34" charset="0"/>
              <a:buChar char="•"/>
            </a:pPr>
            <a:r>
              <a:rPr lang="en-US" altLang="en-US" dirty="0" smtClean="0">
                <a:latin typeface="Arial" pitchFamily="34" charset="0"/>
              </a:rPr>
              <a:t>	Zapata and </a:t>
            </a:r>
            <a:r>
              <a:rPr lang="en-US" altLang="en-US" dirty="0" err="1" smtClean="0">
                <a:latin typeface="Arial" pitchFamily="34" charset="0"/>
              </a:rPr>
              <a:t>Pancho</a:t>
            </a:r>
            <a:r>
              <a:rPr lang="en-US" altLang="en-US" dirty="0" smtClean="0">
                <a:latin typeface="Arial" pitchFamily="34" charset="0"/>
              </a:rPr>
              <a:t> Villa</a:t>
            </a:r>
          </a:p>
          <a:p>
            <a:pPr marL="457200" indent="-457200" eaLnBrk="1" hangingPunct="1">
              <a:buFontTx/>
              <a:buChar char="•"/>
            </a:pPr>
            <a:r>
              <a:rPr lang="en-US" altLang="en-US" dirty="0" smtClean="0">
                <a:latin typeface="Arial" pitchFamily="34" charset="0"/>
              </a:rPr>
              <a:t>American Intervention in the Caribbean and Central America, 1901-1914</a:t>
            </a:r>
            <a:endParaRPr lang="en-US" altLang="en-US" dirty="0" smtClean="0">
              <a:solidFill>
                <a:srgbClr val="FF0000"/>
              </a:solidFill>
              <a:latin typeface="Arial" pitchFamily="34" charset="0"/>
            </a:endParaRPr>
          </a:p>
        </p:txBody>
      </p:sp>
    </p:spTree>
    <p:extLst>
      <p:ext uri="{BB962C8B-B14F-4D97-AF65-F5344CB8AC3E}">
        <p14:creationId xmlns:p14="http://schemas.microsoft.com/office/powerpoint/2010/main" val="712067066"/>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1757"/>
            <a:ext cx="7772400" cy="492443"/>
          </a:xfrm>
        </p:spPr>
        <p:txBody>
          <a:bodyPr/>
          <a:lstStyle/>
          <a:p>
            <a:r>
              <a:rPr lang="en-US" altLang="en-US" sz="2600" dirty="0" smtClean="0"/>
              <a:t>The Mexican Revolution</a:t>
            </a:r>
            <a:endParaRPr lang="en-US" sz="2600" dirty="0"/>
          </a:p>
        </p:txBody>
      </p:sp>
      <p:pic>
        <p:nvPicPr>
          <p:cNvPr id="30721" name="Picture 1" descr="Map 26.3: The Mexican Revolution. The Mexican Revolution began in two distinct regions of the country. One was the mountainous and densely populated area south of Mexico City, particularly Morelos, homeland of Emiliano Zapata. The other was the dry and thinly populated ranch country of the north, home of Pancho Villa. The fighting that ensued crisscrossed the country along the main railroad lines, shown on the map."/>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584200"/>
            <a:ext cx="8636000" cy="581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001"/>
            <a:ext cx="1295400" cy="276999"/>
          </a:xfrm>
        </p:spPr>
        <p:txBody>
          <a:bodyPr/>
          <a:lstStyle/>
          <a:p>
            <a:r>
              <a:rPr lang="en-US" altLang="en-US" sz="1200" b="1" dirty="0" smtClean="0"/>
              <a:t>Map 25.3 p712</a:t>
            </a:r>
          </a:p>
        </p:txBody>
      </p:sp>
    </p:spTree>
    <p:extLst>
      <p:ext uri="{BB962C8B-B14F-4D97-AF65-F5344CB8AC3E}">
        <p14:creationId xmlns:p14="http://schemas.microsoft.com/office/powerpoint/2010/main" val="4028176979"/>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Francisco “</a:t>
            </a:r>
            <a:r>
              <a:rPr lang="en-US" altLang="ja-JP" sz="2600" dirty="0" err="1" smtClean="0"/>
              <a:t>Pancho</a:t>
            </a:r>
            <a:r>
              <a:rPr lang="en-US" altLang="en-US" sz="2600" dirty="0" smtClean="0"/>
              <a:t>”</a:t>
            </a:r>
            <a:r>
              <a:rPr lang="en-US" altLang="ja-JP" sz="2600" dirty="0" smtClean="0"/>
              <a:t> Villa</a:t>
            </a:r>
            <a:endParaRPr lang="en-US" sz="2600" dirty="0"/>
          </a:p>
        </p:txBody>
      </p:sp>
      <p:pic>
        <p:nvPicPr>
          <p:cNvPr id="32769" name="Picture 1" descr="Francisco “Pancho” Villa. Francisco “Pancho” Villa led an army of cowboys and ranch hands in northern Mexico during the revolution. He became very popular by confiscating large haciendas and dividing them among the poor. In March 1916 he entered the United States with 500 soldiers and attacked the town of Columbus, New Mexico, provoking an American invasion of Mexico. He was assassinated in 1923."/>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546100"/>
            <a:ext cx="8636000" cy="593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p713</a:t>
            </a:r>
          </a:p>
        </p:txBody>
      </p:sp>
    </p:spTree>
    <p:extLst>
      <p:ext uri="{BB962C8B-B14F-4D97-AF65-F5344CB8AC3E}">
        <p14:creationId xmlns:p14="http://schemas.microsoft.com/office/powerpoint/2010/main" val="2883424037"/>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685800" y="152400"/>
            <a:ext cx="7772400" cy="1447800"/>
          </a:xfrm>
        </p:spPr>
        <p:txBody>
          <a:bodyPr/>
          <a:lstStyle/>
          <a:p>
            <a:pPr eaLnBrk="1" hangingPunct="1"/>
            <a:r>
              <a:rPr lang="en-US" altLang="en-US" smtClean="0">
                <a:solidFill>
                  <a:schemeClr val="tx1"/>
                </a:solidFill>
                <a:latin typeface="Arial" pitchFamily="34" charset="0"/>
              </a:rPr>
              <a:t>The World Economy and the Global Environment</a:t>
            </a:r>
          </a:p>
        </p:txBody>
      </p:sp>
      <p:sp>
        <p:nvSpPr>
          <p:cNvPr id="34818" name="Content Placeholder 2"/>
          <p:cNvSpPr>
            <a:spLocks noGrp="1"/>
          </p:cNvSpPr>
          <p:nvPr>
            <p:ph idx="1"/>
          </p:nvPr>
        </p:nvSpPr>
        <p:spPr>
          <a:xfrm>
            <a:off x="685800" y="1752600"/>
            <a:ext cx="7772400" cy="3440942"/>
          </a:xfrm>
        </p:spPr>
        <p:txBody>
          <a:bodyPr/>
          <a:lstStyle/>
          <a:p>
            <a:pPr marL="0" indent="0" eaLnBrk="1" hangingPunct="1">
              <a:buFontTx/>
              <a:buChar char="•"/>
            </a:pPr>
            <a:r>
              <a:rPr lang="en-US" altLang="en-US" dirty="0" smtClean="0">
                <a:latin typeface="Arial" pitchFamily="34" charset="0"/>
              </a:rPr>
              <a:t> Expansion of the World Economy</a:t>
            </a:r>
          </a:p>
          <a:p>
            <a:pPr marL="800100" lvl="2" indent="0" eaLnBrk="1" hangingPunct="1"/>
            <a:r>
              <a:rPr lang="en-US" altLang="en-US" sz="3200" dirty="0" smtClean="0">
                <a:latin typeface="Arial" pitchFamily="34" charset="0"/>
              </a:rPr>
              <a:t> Resource demands and environmental 	impact</a:t>
            </a:r>
          </a:p>
          <a:p>
            <a:pPr marL="0" indent="0" eaLnBrk="1" hangingPunct="1">
              <a:buFontTx/>
              <a:buChar char="•"/>
            </a:pPr>
            <a:r>
              <a:rPr lang="en-US" altLang="en-US" dirty="0" smtClean="0">
                <a:latin typeface="Arial" pitchFamily="34" charset="0"/>
              </a:rPr>
              <a:t> Free Trade</a:t>
            </a:r>
          </a:p>
          <a:p>
            <a:pPr marL="0" indent="0" eaLnBrk="1" hangingPunct="1">
              <a:buFontTx/>
              <a:buChar char="•"/>
            </a:pPr>
            <a:r>
              <a:rPr lang="en-US" altLang="en-US" dirty="0" smtClean="0">
                <a:latin typeface="Arial" pitchFamily="34" charset="0"/>
              </a:rPr>
              <a:t> New Labor Migrations</a:t>
            </a:r>
          </a:p>
          <a:p>
            <a:pPr marL="800100" lvl="2" indent="0" eaLnBrk="1" hangingPunct="1"/>
            <a:r>
              <a:rPr lang="en-US" altLang="en-US" sz="3200" dirty="0" smtClean="0">
                <a:latin typeface="Arial" pitchFamily="34" charset="0"/>
              </a:rPr>
              <a:t> Asian indentured labor</a:t>
            </a:r>
          </a:p>
        </p:txBody>
      </p:sp>
    </p:spTree>
    <p:extLst>
      <p:ext uri="{BB962C8B-B14F-4D97-AF65-F5344CB8AC3E}">
        <p14:creationId xmlns:p14="http://schemas.microsoft.com/office/powerpoint/2010/main" val="1349121851"/>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492443"/>
          </a:xfrm>
        </p:spPr>
        <p:txBody>
          <a:bodyPr/>
          <a:lstStyle/>
          <a:p>
            <a:r>
              <a:rPr lang="en-US" altLang="en-US" sz="2600" dirty="0" smtClean="0"/>
              <a:t>Highways of the Empire</a:t>
            </a:r>
            <a:endParaRPr lang="en-US" sz="2600" dirty="0"/>
          </a:p>
        </p:txBody>
      </p:sp>
      <p:pic>
        <p:nvPicPr>
          <p:cNvPr id="5121" name="Picture 1" descr="Highways of the Empire. In the late nineteenth century, Europeans believed the world revolved around their subcontinent. World maps printed in Great Britain showed the British Empire in red, with informal dependencies and protectorates in pink. This map, a polar projection with Britain in the exact center, shows the major shipping routes and submarine telegraph cable lines that made London the center of global commerce and finance and ensured the supremacy of the Royal Navy around the worl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206500"/>
            <a:ext cx="863600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p690</a:t>
            </a:r>
          </a:p>
        </p:txBody>
      </p:sp>
    </p:spTree>
    <p:extLst>
      <p:ext uri="{BB962C8B-B14F-4D97-AF65-F5344CB8AC3E}">
        <p14:creationId xmlns:p14="http://schemas.microsoft.com/office/powerpoint/2010/main" val="2286649857"/>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A Rubber Plantation</a:t>
            </a:r>
            <a:endParaRPr lang="en-US" sz="2600" dirty="0"/>
          </a:p>
        </p:txBody>
      </p:sp>
      <p:pic>
        <p:nvPicPr>
          <p:cNvPr id="35841" name="Picture 1" descr="A Rubber Plantation. As bicycles and automobiles proliferated in the early twentieth century, the demand for rubber outstripped the supply available from wild rubber trees in the Amazon forest. Rubber grown on plantations in Southeast Asia came on the market from 1910 on. The rubber trees had to be tapped very carefully and on a regular schedule to obtain the latex or sap from which rubber was extracted. In this picture a woman and a boy perform this operation on a plantation in British Malay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336800" y="467880"/>
            <a:ext cx="4445000" cy="6313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p715</a:t>
            </a:r>
          </a:p>
        </p:txBody>
      </p:sp>
    </p:spTree>
    <p:extLst>
      <p:ext uri="{BB962C8B-B14F-4D97-AF65-F5344CB8AC3E}">
        <p14:creationId xmlns:p14="http://schemas.microsoft.com/office/powerpoint/2010/main" val="646490331"/>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8473"/>
            <a:ext cx="7772400" cy="492443"/>
          </a:xfrm>
        </p:spPr>
        <p:txBody>
          <a:bodyPr/>
          <a:lstStyle/>
          <a:p>
            <a:r>
              <a:rPr lang="en-US" altLang="en-US" sz="2600" dirty="0" smtClean="0"/>
              <a:t>Painting of Vanilla Plant</a:t>
            </a:r>
            <a:endParaRPr lang="en-US" sz="2600" dirty="0"/>
          </a:p>
        </p:txBody>
      </p:sp>
      <p:pic>
        <p:nvPicPr>
          <p:cNvPr id="37889" name="Picture 1" descr="Painting of Vanilla Plant. The European passion for creating botanical gardens for transplanting trees and flowers from colonial regions was matched by the production of albums of paintings of exotic flora. The long tubular shape of the vanilla blossom shows why it was difficult to pollinate by han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705100" y="431800"/>
            <a:ext cx="37338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p716</a:t>
            </a:r>
          </a:p>
        </p:txBody>
      </p:sp>
    </p:spTree>
    <p:extLst>
      <p:ext uri="{BB962C8B-B14F-4D97-AF65-F5344CB8AC3E}">
        <p14:creationId xmlns:p14="http://schemas.microsoft.com/office/powerpoint/2010/main" val="995267463"/>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41947" y="152400"/>
            <a:ext cx="7772400" cy="492443"/>
          </a:xfrm>
        </p:spPr>
        <p:txBody>
          <a:bodyPr/>
          <a:lstStyle/>
          <a:p>
            <a:r>
              <a:rPr lang="en-US" altLang="en-US" sz="2600" dirty="0" smtClean="0"/>
              <a:t>Indian Railroad Station, 1866</a:t>
            </a:r>
            <a:endParaRPr lang="en-US" sz="2600" dirty="0"/>
          </a:p>
        </p:txBody>
      </p:sp>
      <p:pic>
        <p:nvPicPr>
          <p:cNvPr id="7169" name="Picture 1" descr="Indian Railroad Station, 1866. British India built the largest network of railroads in Asia. People of every social class traveled by trai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72473" y="736600"/>
            <a:ext cx="86360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p692</a:t>
            </a:r>
          </a:p>
        </p:txBody>
      </p:sp>
    </p:spTree>
    <p:extLst>
      <p:ext uri="{BB962C8B-B14F-4D97-AF65-F5344CB8AC3E}">
        <p14:creationId xmlns:p14="http://schemas.microsoft.com/office/powerpoint/2010/main" val="1376740392"/>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a:xfrm>
            <a:off x="685800" y="152400"/>
            <a:ext cx="7772400" cy="1447800"/>
          </a:xfrm>
        </p:spPr>
        <p:txBody>
          <a:bodyPr/>
          <a:lstStyle/>
          <a:p>
            <a:pPr eaLnBrk="1" hangingPunct="1"/>
            <a:r>
              <a:rPr lang="en-US" altLang="en-US" smtClean="0">
                <a:solidFill>
                  <a:schemeClr val="tx1"/>
                </a:solidFill>
                <a:latin typeface="Arial" pitchFamily="34" charset="0"/>
              </a:rPr>
              <a:t>Changes and Exchanges in Africa</a:t>
            </a:r>
          </a:p>
        </p:txBody>
      </p:sp>
      <p:sp>
        <p:nvSpPr>
          <p:cNvPr id="192515" name="Rectangle 3"/>
          <p:cNvSpPr>
            <a:spLocks noGrp="1" noChangeArrowheads="1"/>
          </p:cNvSpPr>
          <p:nvPr>
            <p:ph idx="1"/>
          </p:nvPr>
        </p:nvSpPr>
        <p:spPr>
          <a:xfrm>
            <a:off x="685800" y="1295400"/>
            <a:ext cx="7772400" cy="4721225"/>
          </a:xfrm>
        </p:spPr>
        <p:txBody>
          <a:bodyPr/>
          <a:lstStyle/>
          <a:p>
            <a:pPr eaLnBrk="1" hangingPunct="1">
              <a:buFontTx/>
              <a:buChar char="•"/>
              <a:defRPr/>
            </a:pPr>
            <a:r>
              <a:rPr lang="en-US" dirty="0" smtClean="0">
                <a:cs typeface="+mn-cs"/>
              </a:rPr>
              <a:t>Southern Africa</a:t>
            </a:r>
          </a:p>
          <a:p>
            <a:pPr marL="1085850" lvl="1" indent="-342900" eaLnBrk="1" hangingPunct="1">
              <a:buFontTx/>
              <a:buChar char="•"/>
              <a:defRPr/>
            </a:pPr>
            <a:r>
              <a:rPr lang="en-US" dirty="0" err="1" smtClean="0"/>
              <a:t>Shaka</a:t>
            </a:r>
            <a:r>
              <a:rPr lang="en-US" dirty="0" smtClean="0"/>
              <a:t> Zulu</a:t>
            </a:r>
          </a:p>
          <a:p>
            <a:pPr marL="1085850" lvl="1" indent="-342900" eaLnBrk="1" hangingPunct="1">
              <a:buFontTx/>
              <a:buChar char="•"/>
              <a:defRPr/>
            </a:pPr>
            <a:r>
              <a:rPr lang="en-US" dirty="0" smtClean="0"/>
              <a:t>Afrikaners, diamonds and Boer War</a:t>
            </a:r>
          </a:p>
          <a:p>
            <a:pPr marL="0" indent="0" eaLnBrk="1" hangingPunct="1">
              <a:buFont typeface="Arial" pitchFamily="34" charset="0"/>
              <a:buChar char="•"/>
              <a:defRPr/>
            </a:pPr>
            <a:r>
              <a:rPr lang="en-US" dirty="0" smtClean="0">
                <a:cs typeface="+mn-cs"/>
              </a:rPr>
              <a:t>  West and Equatorial Africa</a:t>
            </a:r>
          </a:p>
          <a:p>
            <a:pPr marL="1085850" lvl="1" indent="-342900" eaLnBrk="1" hangingPunct="1">
              <a:buFontTx/>
              <a:buChar char="•"/>
              <a:defRPr/>
            </a:pPr>
            <a:r>
              <a:rPr lang="en-US" dirty="0" err="1" smtClean="0"/>
              <a:t>Sokoto</a:t>
            </a:r>
            <a:r>
              <a:rPr lang="en-US" dirty="0" smtClean="0"/>
              <a:t> Caliphate</a:t>
            </a:r>
          </a:p>
          <a:p>
            <a:pPr marL="1085850" lvl="1" indent="-342900" eaLnBrk="1" hangingPunct="1">
              <a:buFontTx/>
              <a:buChar char="•"/>
              <a:defRPr/>
            </a:pPr>
            <a:r>
              <a:rPr lang="en-US" dirty="0" smtClean="0"/>
              <a:t>French and Belgian incursions</a:t>
            </a:r>
          </a:p>
          <a:p>
            <a:pPr marL="457200" indent="-457200" eaLnBrk="1" hangingPunct="1">
              <a:buFont typeface="Arial" panose="020B0604020202020204" pitchFamily="34" charset="0"/>
              <a:buChar char="•"/>
              <a:defRPr/>
            </a:pPr>
            <a:r>
              <a:rPr lang="en-US" dirty="0" smtClean="0">
                <a:cs typeface="+mn-cs"/>
              </a:rPr>
              <a:t>The Berlin Conference</a:t>
            </a:r>
          </a:p>
          <a:p>
            <a:pPr marL="800100" lvl="2" indent="0" eaLnBrk="1" hangingPunct="1">
              <a:buFont typeface="Arial" pitchFamily="34" charset="0"/>
              <a:buChar char="•"/>
              <a:defRPr/>
            </a:pPr>
            <a:r>
              <a:rPr lang="en-US" sz="3200" dirty="0" smtClean="0"/>
              <a:t> Division of Africa</a:t>
            </a:r>
          </a:p>
        </p:txBody>
      </p:sp>
    </p:spTree>
    <p:extLst>
      <p:ext uri="{BB962C8B-B14F-4D97-AF65-F5344CB8AC3E}">
        <p14:creationId xmlns:p14="http://schemas.microsoft.com/office/powerpoint/2010/main" val="726286540"/>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smtClean="0"/>
              <a:t>Zulu in Battle Dress, 1838</a:t>
            </a:r>
            <a:endParaRPr lang="en-US" sz="2600" dirty="0"/>
          </a:p>
        </p:txBody>
      </p:sp>
      <p:pic>
        <p:nvPicPr>
          <p:cNvPr id="10241" name="Picture 1" descr="Zulu in Battle Dress, 1838. Elaborate costumes helped impress opponents with the Zulus’ strength. Shown here are long-handled spears and thick leather shield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968500" y="524954"/>
            <a:ext cx="5118100" cy="625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pPr eaLnBrk="1" hangingPunct="1"/>
            <a:r>
              <a:rPr lang="en-US" altLang="en-US" sz="1200" b="1" dirty="0" smtClean="0"/>
              <a:t> p694</a:t>
            </a:r>
            <a:endParaRPr lang="en-US" altLang="en-US" sz="1200" b="1" dirty="0"/>
          </a:p>
        </p:txBody>
      </p:sp>
    </p:spTree>
    <p:extLst>
      <p:ext uri="{BB962C8B-B14F-4D97-AF65-F5344CB8AC3E}">
        <p14:creationId xmlns:p14="http://schemas.microsoft.com/office/powerpoint/2010/main" val="1136244030"/>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86063" y="76200"/>
            <a:ext cx="7772400" cy="492443"/>
          </a:xfrm>
        </p:spPr>
        <p:txBody>
          <a:bodyPr/>
          <a:lstStyle/>
          <a:p>
            <a:r>
              <a:rPr lang="en-US" sz="2600" dirty="0" smtClean="0"/>
              <a:t>Chronology from 1750-1900</a:t>
            </a:r>
            <a:endParaRPr lang="en-US" sz="2600" dirty="0"/>
          </a:p>
        </p:txBody>
      </p:sp>
      <p:graphicFrame>
        <p:nvGraphicFramePr>
          <p:cNvPr id="4" name="Table 3"/>
          <p:cNvGraphicFramePr>
            <a:graphicFrameLocks noGrp="1"/>
          </p:cNvGraphicFramePr>
          <p:nvPr>
            <p:extLst/>
          </p:nvPr>
        </p:nvGraphicFramePr>
        <p:xfrm>
          <a:off x="228600" y="641340"/>
          <a:ext cx="8762999" cy="5928571"/>
        </p:xfrm>
        <a:graphic>
          <a:graphicData uri="http://schemas.openxmlformats.org/drawingml/2006/table">
            <a:tbl>
              <a:tblPr firstRow="1" bandRow="1">
                <a:tableStyleId>{5C22544A-7EE6-4342-B048-85BDC9FD1C3A}</a:tableStyleId>
              </a:tblPr>
              <a:tblGrid>
                <a:gridCol w="521061"/>
                <a:gridCol w="1861855"/>
                <a:gridCol w="2327318"/>
                <a:gridCol w="2091352"/>
                <a:gridCol w="1961413"/>
              </a:tblGrid>
              <a:tr h="228601">
                <a:tc>
                  <a:txBody>
                    <a:bodyPr/>
                    <a:lstStyle/>
                    <a:p>
                      <a:pPr marL="0" marR="0">
                        <a:spcBef>
                          <a:spcPts val="0"/>
                        </a:spcBef>
                        <a:spcAft>
                          <a:spcPts val="0"/>
                        </a:spcAft>
                      </a:pPr>
                      <a:r>
                        <a:rPr lang="en-US" sz="700" dirty="0">
                          <a:effectLst/>
                          <a:latin typeface="Calibri" panose="020F0502020204030204" pitchFamily="34" charset="0"/>
                        </a:rPr>
                        <a:t> </a:t>
                      </a:r>
                      <a:r>
                        <a:rPr lang="en-US" sz="700" dirty="0" smtClean="0">
                          <a:solidFill>
                            <a:schemeClr val="accent1"/>
                          </a:solidFill>
                          <a:effectLst/>
                          <a:latin typeface="Calibri" panose="020F0502020204030204" pitchFamily="34" charset="0"/>
                        </a:rPr>
                        <a:t>Empty cell</a:t>
                      </a:r>
                      <a:endParaRPr lang="en-US" sz="700" dirty="0">
                        <a:solidFill>
                          <a:schemeClr val="accent1"/>
                        </a:solidFill>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a:effectLst/>
                          <a:latin typeface="Calibri" panose="020F0502020204030204" pitchFamily="34" charset="0"/>
                        </a:rPr>
                        <a:t>Slavery</a:t>
                      </a:r>
                      <a:endParaRPr lang="en-US" sz="110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a:effectLst/>
                          <a:latin typeface="Calibri" panose="020F0502020204030204" pitchFamily="34" charset="0"/>
                        </a:rPr>
                        <a:t>Africa</a:t>
                      </a:r>
                      <a:endParaRPr lang="en-US" sz="110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a:effectLst/>
                          <a:latin typeface="Calibri" panose="020F0502020204030204" pitchFamily="34" charset="0"/>
                        </a:rPr>
                        <a:t>India and Southeast Asia</a:t>
                      </a:r>
                      <a:endParaRPr lang="en-US" sz="110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a:effectLst/>
                          <a:latin typeface="Calibri" panose="020F0502020204030204" pitchFamily="34" charset="0"/>
                        </a:rPr>
                        <a:t>Latin America</a:t>
                      </a:r>
                      <a:endParaRPr lang="en-US" sz="1100">
                        <a:effectLst/>
                        <a:latin typeface="Calibri" panose="020F0502020204030204" pitchFamily="34" charset="0"/>
                        <a:ea typeface="MS Mincho"/>
                        <a:cs typeface="Times New Roman"/>
                      </a:endParaRPr>
                    </a:p>
                  </a:txBody>
                  <a:tcPr marL="29727" marR="29727" marT="0" marB="0"/>
                </a:tc>
              </a:tr>
              <a:tr h="634987">
                <a:tc>
                  <a:txBody>
                    <a:bodyPr/>
                    <a:lstStyle/>
                    <a:p>
                      <a:pPr marL="0" marR="0">
                        <a:spcBef>
                          <a:spcPts val="0"/>
                        </a:spcBef>
                        <a:spcAft>
                          <a:spcPts val="0"/>
                        </a:spcAft>
                      </a:pPr>
                      <a:r>
                        <a:rPr lang="en-US" sz="1100" b="1" dirty="0">
                          <a:effectLst/>
                          <a:latin typeface="Calibri" panose="020F0502020204030204" pitchFamily="34" charset="0"/>
                        </a:rPr>
                        <a:t>1750</a:t>
                      </a:r>
                      <a:endParaRPr lang="en-US" sz="1100" b="1" dirty="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solidFill>
                            <a:srgbClr val="E4F2F4"/>
                          </a:solidFill>
                          <a:effectLst/>
                          <a:latin typeface="Calibri" panose="020F0502020204030204" pitchFamily="34" charset="0"/>
                        </a:rPr>
                        <a:t>Empty cell</a:t>
                      </a:r>
                      <a:endParaRPr lang="en-US" sz="1100" dirty="0">
                        <a:solidFill>
                          <a:srgbClr val="E4F2F4"/>
                        </a:solidFill>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solidFill>
                            <a:srgbClr val="E4F2F4"/>
                          </a:solidFill>
                          <a:effectLst/>
                          <a:latin typeface="Calibri" panose="020F0502020204030204" pitchFamily="34" charset="0"/>
                        </a:rPr>
                        <a:t>Empty cell</a:t>
                      </a:r>
                      <a:endParaRPr lang="en-US" sz="1100" dirty="0">
                        <a:solidFill>
                          <a:srgbClr val="E4F2F4"/>
                        </a:solidFill>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a:effectLst/>
                          <a:latin typeface="Calibri" panose="020F0502020204030204" pitchFamily="34" charset="0"/>
                        </a:rPr>
                        <a:t>1756 Black Hole of Calcutta </a:t>
                      </a:r>
                    </a:p>
                    <a:p>
                      <a:pPr marL="0" marR="0">
                        <a:spcBef>
                          <a:spcPts val="0"/>
                        </a:spcBef>
                        <a:spcAft>
                          <a:spcPts val="0"/>
                        </a:spcAft>
                      </a:pPr>
                      <a:r>
                        <a:rPr lang="en-US" sz="1100">
                          <a:effectLst/>
                          <a:latin typeface="Calibri" panose="020F0502020204030204" pitchFamily="34" charset="0"/>
                        </a:rPr>
                        <a:t>1765 East India Company (EIC) rule of Bengal begins</a:t>
                      </a:r>
                      <a:endParaRPr lang="en-US" sz="110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solidFill>
                            <a:schemeClr val="accent5"/>
                          </a:solidFill>
                          <a:effectLst/>
                          <a:latin typeface="Calibri" panose="020F0502020204030204" pitchFamily="34" charset="0"/>
                        </a:rPr>
                        <a:t>Empty cell</a:t>
                      </a:r>
                      <a:endParaRPr lang="en-US" sz="1100" dirty="0">
                        <a:solidFill>
                          <a:schemeClr val="accent5"/>
                        </a:solidFill>
                        <a:effectLst/>
                        <a:latin typeface="Calibri" panose="020F0502020204030204" pitchFamily="34" charset="0"/>
                        <a:ea typeface="MS Mincho"/>
                        <a:cs typeface="Times New Roman"/>
                      </a:endParaRPr>
                    </a:p>
                  </a:txBody>
                  <a:tcPr marL="29727" marR="29727" marT="0" marB="0"/>
                </a:tc>
              </a:tr>
              <a:tr h="2114636">
                <a:tc>
                  <a:txBody>
                    <a:bodyPr/>
                    <a:lstStyle/>
                    <a:p>
                      <a:pPr marL="0" marR="0">
                        <a:spcBef>
                          <a:spcPts val="0"/>
                        </a:spcBef>
                        <a:spcAft>
                          <a:spcPts val="0"/>
                        </a:spcAft>
                      </a:pPr>
                      <a:r>
                        <a:rPr lang="en-US" sz="1100" b="1" dirty="0">
                          <a:effectLst/>
                          <a:latin typeface="Calibri" panose="020F0502020204030204" pitchFamily="34" charset="0"/>
                        </a:rPr>
                        <a:t>1800</a:t>
                      </a:r>
                      <a:endParaRPr lang="en-US" sz="1100" b="1" dirty="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effectLst/>
                          <a:latin typeface="Calibri" panose="020F0502020204030204" pitchFamily="34" charset="0"/>
                        </a:rPr>
                        <a:t>1807 Britain outlaws slave trade</a:t>
                      </a: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1834 </a:t>
                      </a:r>
                      <a:r>
                        <a:rPr lang="en-US" sz="1100" dirty="0">
                          <a:effectLst/>
                          <a:latin typeface="Calibri" panose="020F0502020204030204" pitchFamily="34" charset="0"/>
                        </a:rPr>
                        <a:t>Britain frees slaves in its colonies. Indentured labor migrations begin</a:t>
                      </a: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1848 </a:t>
                      </a:r>
                      <a:r>
                        <a:rPr lang="en-US" sz="1100" dirty="0">
                          <a:effectLst/>
                          <a:latin typeface="Calibri" panose="020F0502020204030204" pitchFamily="34" charset="0"/>
                        </a:rPr>
                        <a:t>France abolishes slaves in its colonies</a:t>
                      </a:r>
                      <a:endParaRPr lang="en-US" sz="1100" dirty="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effectLst/>
                          <a:latin typeface="Calibri" panose="020F0502020204030204" pitchFamily="34" charset="0"/>
                        </a:rPr>
                        <a:t>1808 Britain takes over Sierra Leone</a:t>
                      </a:r>
                    </a:p>
                    <a:p>
                      <a:pPr marL="0" marR="0">
                        <a:spcBef>
                          <a:spcPts val="0"/>
                        </a:spcBef>
                        <a:spcAft>
                          <a:spcPts val="0"/>
                        </a:spcAft>
                      </a:pPr>
                      <a:r>
                        <a:rPr lang="en-US" sz="1100" dirty="0">
                          <a:effectLst/>
                          <a:latin typeface="Calibri" panose="020F0502020204030204" pitchFamily="34" charset="0"/>
                        </a:rPr>
                        <a:t>1809 </a:t>
                      </a:r>
                      <a:r>
                        <a:rPr lang="en-US" sz="1100" dirty="0" err="1">
                          <a:effectLst/>
                          <a:latin typeface="Calibri" panose="020F0502020204030204" pitchFamily="34" charset="0"/>
                        </a:rPr>
                        <a:t>Sokoto</a:t>
                      </a:r>
                      <a:r>
                        <a:rPr lang="en-US" sz="1100" dirty="0">
                          <a:effectLst/>
                          <a:latin typeface="Calibri" panose="020F0502020204030204" pitchFamily="34" charset="0"/>
                        </a:rPr>
                        <a:t> Caliphate founded </a:t>
                      </a:r>
                    </a:p>
                    <a:p>
                      <a:pPr marL="0" marR="0">
                        <a:spcBef>
                          <a:spcPts val="0"/>
                        </a:spcBef>
                        <a:spcAft>
                          <a:spcPts val="0"/>
                        </a:spcAft>
                      </a:pPr>
                      <a:r>
                        <a:rPr lang="en-US" sz="1100" dirty="0">
                          <a:effectLst/>
                          <a:latin typeface="Calibri" panose="020F0502020204030204" pitchFamily="34" charset="0"/>
                        </a:rPr>
                        <a:t>1818 </a:t>
                      </a:r>
                      <a:r>
                        <a:rPr lang="en-US" sz="1100" dirty="0" err="1">
                          <a:effectLst/>
                          <a:latin typeface="Calibri" panose="020F0502020204030204" pitchFamily="34" charset="0"/>
                        </a:rPr>
                        <a:t>Shaka</a:t>
                      </a:r>
                      <a:r>
                        <a:rPr lang="en-US" sz="1100" dirty="0">
                          <a:effectLst/>
                          <a:latin typeface="Calibri" panose="020F0502020204030204" pitchFamily="34" charset="0"/>
                        </a:rPr>
                        <a:t> founds Zulu kingdom 1821 Foundation of Liberia </a:t>
                      </a: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1831-1847 </a:t>
                      </a:r>
                      <a:r>
                        <a:rPr lang="en-US" sz="1100" dirty="0">
                          <a:effectLst/>
                          <a:latin typeface="Calibri" panose="020F0502020204030204" pitchFamily="34" charset="0"/>
                        </a:rPr>
                        <a:t>Algerians resist French takeover </a:t>
                      </a:r>
                    </a:p>
                    <a:p>
                      <a:pPr marL="0" marR="0">
                        <a:spcBef>
                          <a:spcPts val="0"/>
                        </a:spcBef>
                        <a:spcAft>
                          <a:spcPts val="0"/>
                        </a:spcAft>
                      </a:pPr>
                      <a:r>
                        <a:rPr lang="en-US" sz="1100" dirty="0">
                          <a:effectLst/>
                          <a:latin typeface="Calibri" panose="020F0502020204030204" pitchFamily="34" charset="0"/>
                        </a:rPr>
                        <a:t>1836-1839 Afrikaners' Great Trek</a:t>
                      </a:r>
                    </a:p>
                    <a:p>
                      <a:pPr marL="0" marR="0">
                        <a:spcBef>
                          <a:spcPts val="0"/>
                        </a:spcBef>
                        <a:spcAft>
                          <a:spcPts val="0"/>
                        </a:spcAft>
                      </a:pPr>
                      <a:r>
                        <a:rPr lang="en-US" sz="1100" dirty="0">
                          <a:effectLst/>
                          <a:latin typeface="Calibri" panose="020F0502020204030204" pitchFamily="34" charset="0"/>
                        </a:rPr>
                        <a:t>1840 Omani sultan moves capital to Zanzibar</a:t>
                      </a:r>
                      <a:endParaRPr lang="en-US" sz="1100" dirty="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1818 </a:t>
                      </a:r>
                      <a:r>
                        <a:rPr lang="en-US" sz="1100" dirty="0">
                          <a:effectLst/>
                          <a:latin typeface="Calibri" panose="020F0502020204030204" pitchFamily="34" charset="0"/>
                        </a:rPr>
                        <a:t>EIC creates Bombay Presidency </a:t>
                      </a:r>
                    </a:p>
                    <a:p>
                      <a:pPr marL="0" marR="0">
                        <a:spcBef>
                          <a:spcPts val="0"/>
                        </a:spcBef>
                        <a:spcAft>
                          <a:spcPts val="0"/>
                        </a:spcAft>
                      </a:pPr>
                      <a:r>
                        <a:rPr lang="en-US" sz="1100" dirty="0">
                          <a:effectLst/>
                          <a:latin typeface="Calibri" panose="020F0502020204030204" pitchFamily="34" charset="0"/>
                        </a:rPr>
                        <a:t>1826 EIC annexes Assam and northern Burma </a:t>
                      </a:r>
                    </a:p>
                    <a:p>
                      <a:pPr marL="0" marR="0">
                        <a:spcBef>
                          <a:spcPts val="0"/>
                        </a:spcBef>
                        <a:spcAft>
                          <a:spcPts val="0"/>
                        </a:spcAft>
                      </a:pPr>
                      <a:r>
                        <a:rPr lang="en-US" sz="1100" dirty="0">
                          <a:effectLst/>
                          <a:latin typeface="Calibri" panose="020F0502020204030204" pitchFamily="34" charset="0"/>
                        </a:rPr>
                        <a:t>1828 </a:t>
                      </a:r>
                      <a:r>
                        <a:rPr lang="en-US" sz="1100" dirty="0" err="1">
                          <a:effectLst/>
                          <a:latin typeface="Calibri" panose="020F0502020204030204" pitchFamily="34" charset="0"/>
                        </a:rPr>
                        <a:t>Brahmo</a:t>
                      </a:r>
                      <a:r>
                        <a:rPr lang="en-US" sz="1100" dirty="0">
                          <a:effectLst/>
                          <a:latin typeface="Calibri" panose="020F0502020204030204" pitchFamily="34" charset="0"/>
                        </a:rPr>
                        <a:t> </a:t>
                      </a:r>
                      <a:r>
                        <a:rPr lang="en-US" sz="1100" dirty="0" err="1">
                          <a:effectLst/>
                          <a:latin typeface="Calibri" panose="020F0502020204030204" pitchFamily="34" charset="0"/>
                        </a:rPr>
                        <a:t>Samaj</a:t>
                      </a:r>
                      <a:r>
                        <a:rPr lang="en-US" sz="1100" dirty="0">
                          <a:effectLst/>
                          <a:latin typeface="Calibri" panose="020F0502020204030204" pitchFamily="34" charset="0"/>
                        </a:rPr>
                        <a:t> founded</a:t>
                      </a:r>
                      <a:endParaRPr lang="en-US" sz="1100" dirty="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solidFill>
                            <a:srgbClr val="EEF7F8"/>
                          </a:solidFill>
                          <a:effectLst/>
                          <a:latin typeface="Calibri" panose="020F0502020204030204" pitchFamily="34" charset="0"/>
                        </a:rPr>
                        <a:t>Empty cell</a:t>
                      </a:r>
                      <a:endParaRPr lang="en-US" sz="1100" dirty="0">
                        <a:solidFill>
                          <a:srgbClr val="EEF7F8"/>
                        </a:solidFill>
                        <a:effectLst/>
                        <a:latin typeface="Calibri" panose="020F0502020204030204" pitchFamily="34" charset="0"/>
                        <a:ea typeface="MS Mincho"/>
                        <a:cs typeface="Times New Roman"/>
                      </a:endParaRPr>
                    </a:p>
                  </a:txBody>
                  <a:tcPr marL="29727" marR="29727" marT="0" marB="0"/>
                </a:tc>
              </a:tr>
              <a:tr h="1879823">
                <a:tc>
                  <a:txBody>
                    <a:bodyPr/>
                    <a:lstStyle/>
                    <a:p>
                      <a:pPr marL="0" marR="0">
                        <a:spcBef>
                          <a:spcPts val="0"/>
                        </a:spcBef>
                        <a:spcAft>
                          <a:spcPts val="0"/>
                        </a:spcAft>
                      </a:pPr>
                      <a:r>
                        <a:rPr lang="en-US" sz="1100" b="1" dirty="0">
                          <a:effectLst/>
                          <a:latin typeface="Calibri" panose="020F0502020204030204" pitchFamily="34" charset="0"/>
                        </a:rPr>
                        <a:t>1850</a:t>
                      </a:r>
                      <a:endParaRPr lang="en-US" sz="1100" b="1" dirty="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effectLst/>
                          <a:latin typeface="Calibri" panose="020F0502020204030204" pitchFamily="34" charset="0"/>
                        </a:rPr>
                        <a:t>1867 End of Atlantic slave trade</a:t>
                      </a:r>
                      <a:endParaRPr lang="en-US" sz="1100" dirty="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effectLst/>
                          <a:latin typeface="Calibri" panose="020F0502020204030204" pitchFamily="34" charset="0"/>
                        </a:rPr>
                        <a:t>1869 </a:t>
                      </a:r>
                      <a:r>
                        <a:rPr lang="en-US" sz="1100" dirty="0" err="1">
                          <a:effectLst/>
                          <a:latin typeface="Calibri" panose="020F0502020204030204" pitchFamily="34" charset="0"/>
                        </a:rPr>
                        <a:t>Jaja</a:t>
                      </a:r>
                      <a:r>
                        <a:rPr lang="en-US" sz="1100" dirty="0">
                          <a:effectLst/>
                          <a:latin typeface="Calibri" panose="020F0502020204030204" pitchFamily="34" charset="0"/>
                        </a:rPr>
                        <a:t> founds </a:t>
                      </a:r>
                      <a:r>
                        <a:rPr lang="en-US" sz="1100" dirty="0" err="1">
                          <a:effectLst/>
                          <a:latin typeface="Calibri" panose="020F0502020204030204" pitchFamily="34" charset="0"/>
                        </a:rPr>
                        <a:t>Opobo</a:t>
                      </a:r>
                      <a:endParaRPr lang="en-US" sz="1100" dirty="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effectLst/>
                          <a:latin typeface="Calibri" panose="020F0502020204030204" pitchFamily="34" charset="0"/>
                        </a:rPr>
                        <a:t>1857-1858 </a:t>
                      </a:r>
                      <a:r>
                        <a:rPr lang="en-US" sz="1100" dirty="0" err="1">
                          <a:effectLst/>
                          <a:latin typeface="Calibri" panose="020F0502020204030204" pitchFamily="34" charset="0"/>
                        </a:rPr>
                        <a:t>Sepoy</a:t>
                      </a:r>
                      <a:r>
                        <a:rPr lang="en-US" sz="1100" dirty="0">
                          <a:effectLst/>
                          <a:latin typeface="Calibri" panose="020F0502020204030204" pitchFamily="34" charset="0"/>
                        </a:rPr>
                        <a:t> Rebellion leads to end of EIC rule and Mughal rule</a:t>
                      </a:r>
                    </a:p>
                    <a:p>
                      <a:pPr marL="0" marR="0">
                        <a:spcBef>
                          <a:spcPts val="0"/>
                        </a:spcBef>
                        <a:spcAft>
                          <a:spcPts val="0"/>
                        </a:spcAft>
                      </a:pPr>
                      <a:r>
                        <a:rPr lang="en-US" sz="1100" dirty="0">
                          <a:effectLst/>
                          <a:latin typeface="Calibri" panose="020F0502020204030204" pitchFamily="34" charset="0"/>
                        </a:rPr>
                        <a:t>1877 Queen Victoria becomes Empress of India</a:t>
                      </a:r>
                    </a:p>
                    <a:p>
                      <a:pPr marL="0" marR="0">
                        <a:spcBef>
                          <a:spcPts val="0"/>
                        </a:spcBef>
                        <a:spcAft>
                          <a:spcPts val="0"/>
                        </a:spcAft>
                      </a:pPr>
                      <a:r>
                        <a:rPr lang="en-US" sz="1100" dirty="0">
                          <a:effectLst/>
                          <a:latin typeface="Calibri" panose="020F0502020204030204" pitchFamily="34" charset="0"/>
                        </a:rPr>
                        <a:t>1885 Indian National Con­gress formed</a:t>
                      </a:r>
                    </a:p>
                    <a:p>
                      <a:pPr marL="0" marR="0">
                        <a:spcBef>
                          <a:spcPts val="0"/>
                        </a:spcBef>
                        <a:spcAft>
                          <a:spcPts val="0"/>
                        </a:spcAft>
                      </a:pPr>
                      <a:r>
                        <a:rPr lang="en-US" sz="1100" dirty="0">
                          <a:effectLst/>
                          <a:latin typeface="Calibri" panose="020F0502020204030204" pitchFamily="34" charset="0"/>
                        </a:rPr>
                        <a:t>1898 Spanish-American War. U.S. takes over Philippines</a:t>
                      </a:r>
                      <a:endParaRPr lang="en-US" sz="1100" dirty="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1876-1910 </a:t>
                      </a:r>
                      <a:r>
                        <a:rPr lang="en-US" sz="1100" dirty="0" err="1">
                          <a:effectLst/>
                          <a:latin typeface="Calibri" panose="020F0502020204030204" pitchFamily="34" charset="0"/>
                        </a:rPr>
                        <a:t>Porfirio</a:t>
                      </a:r>
                      <a:r>
                        <a:rPr lang="en-US" sz="1100" dirty="0">
                          <a:effectLst/>
                          <a:latin typeface="Calibri" panose="020F0502020204030204" pitchFamily="34" charset="0"/>
                        </a:rPr>
                        <a:t> Diaz, dictator of Mexico </a:t>
                      </a: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1898 </a:t>
                      </a:r>
                      <a:r>
                        <a:rPr lang="en-US" sz="1100" dirty="0">
                          <a:effectLst/>
                          <a:latin typeface="Calibri" panose="020F0502020204030204" pitchFamily="34" charset="0"/>
                        </a:rPr>
                        <a:t>Spanish-American War. U.S. takes over Cuba</a:t>
                      </a:r>
                      <a:endParaRPr lang="en-US" sz="1100" dirty="0">
                        <a:effectLst/>
                        <a:latin typeface="Calibri" panose="020F0502020204030204" pitchFamily="34" charset="0"/>
                        <a:ea typeface="MS Mincho"/>
                        <a:cs typeface="Times New Roman"/>
                      </a:endParaRPr>
                    </a:p>
                  </a:txBody>
                  <a:tcPr marL="29727" marR="29727" marT="0" marB="0"/>
                </a:tc>
              </a:tr>
              <a:tr h="977613">
                <a:tc>
                  <a:txBody>
                    <a:bodyPr/>
                    <a:lstStyle/>
                    <a:p>
                      <a:pPr marL="0" marR="0">
                        <a:spcBef>
                          <a:spcPts val="0"/>
                        </a:spcBef>
                        <a:spcAft>
                          <a:spcPts val="0"/>
                        </a:spcAft>
                      </a:pPr>
                      <a:r>
                        <a:rPr lang="en-US" sz="1100" b="1" dirty="0">
                          <a:effectLst/>
                          <a:latin typeface="Calibri" panose="020F0502020204030204" pitchFamily="34" charset="0"/>
                        </a:rPr>
                        <a:t>1900</a:t>
                      </a:r>
                      <a:endParaRPr lang="en-US" sz="1100" b="1" dirty="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solidFill>
                            <a:srgbClr val="EEF7F8"/>
                          </a:solidFill>
                          <a:effectLst/>
                          <a:latin typeface="Calibri" panose="020F0502020204030204" pitchFamily="34" charset="0"/>
                        </a:rPr>
                        <a:t>Empty cell</a:t>
                      </a:r>
                      <a:endParaRPr lang="en-US" sz="1100" dirty="0">
                        <a:solidFill>
                          <a:srgbClr val="EEF7F8"/>
                        </a:solidFill>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effectLst/>
                          <a:latin typeface="Calibri" panose="020F0502020204030204" pitchFamily="34" charset="0"/>
                        </a:rPr>
                        <a:t>1899-1902 Boer War </a:t>
                      </a:r>
                    </a:p>
                    <a:p>
                      <a:pPr marL="0" marR="0">
                        <a:spcBef>
                          <a:spcPts val="0"/>
                        </a:spcBef>
                        <a:spcAft>
                          <a:spcPts val="0"/>
                        </a:spcAft>
                      </a:pPr>
                      <a:r>
                        <a:rPr lang="en-US" sz="1100" dirty="0">
                          <a:effectLst/>
                          <a:latin typeface="Calibri" panose="020F0502020204030204" pitchFamily="34" charset="0"/>
                        </a:rPr>
                        <a:t>1900s Railroads connect ports to the interior</a:t>
                      </a:r>
                      <a:endParaRPr lang="en-US" sz="1100" dirty="0">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r>
                        <a:rPr lang="en-US" sz="1100" dirty="0">
                          <a:solidFill>
                            <a:srgbClr val="EEF7F8"/>
                          </a:solidFill>
                          <a:effectLst/>
                          <a:latin typeface="Calibri" panose="020F0502020204030204" pitchFamily="34" charset="0"/>
                        </a:rPr>
                        <a:t>Empty cell</a:t>
                      </a:r>
                      <a:endParaRPr lang="en-US" sz="1100" dirty="0">
                        <a:solidFill>
                          <a:srgbClr val="EEF7F8"/>
                        </a:solidFill>
                        <a:effectLst/>
                        <a:latin typeface="Calibri" panose="020F0502020204030204" pitchFamily="34" charset="0"/>
                        <a:ea typeface="MS Mincho"/>
                        <a:cs typeface="Times New Roman"/>
                      </a:endParaRPr>
                    </a:p>
                  </a:txBody>
                  <a:tcPr marL="29727" marR="29727" marT="0" marB="0"/>
                </a:tc>
                <a:tc>
                  <a:txBody>
                    <a:bodyPr/>
                    <a:lstStyle/>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1910 </a:t>
                      </a:r>
                      <a:r>
                        <a:rPr lang="en-US" sz="1100" dirty="0">
                          <a:effectLst/>
                          <a:latin typeface="Calibri" panose="020F0502020204030204" pitchFamily="34" charset="0"/>
                        </a:rPr>
                        <a:t>Mexican Revolution begins</a:t>
                      </a:r>
                    </a:p>
                    <a:p>
                      <a:pPr marL="0" marR="0">
                        <a:spcBef>
                          <a:spcPts val="0"/>
                        </a:spcBef>
                        <a:spcAft>
                          <a:spcPts val="0"/>
                        </a:spcAft>
                      </a:pPr>
                      <a:r>
                        <a:rPr lang="en-US" sz="1100" dirty="0">
                          <a:effectLst/>
                          <a:latin typeface="Calibri" panose="020F0502020204030204" pitchFamily="34" charset="0"/>
                        </a:rPr>
                        <a:t>1917 New constitution pro­claimed in Mexico</a:t>
                      </a:r>
                      <a:endParaRPr lang="en-US" sz="1100" dirty="0">
                        <a:effectLst/>
                        <a:latin typeface="Calibri" panose="020F0502020204030204" pitchFamily="34" charset="0"/>
                        <a:ea typeface="MS Mincho"/>
                        <a:cs typeface="Times New Roman"/>
                      </a:endParaRPr>
                    </a:p>
                  </a:txBody>
                  <a:tcPr marL="29727" marR="29727" marT="0" marB="0"/>
                </a:tc>
              </a:tr>
            </a:tbl>
          </a:graphicData>
        </a:graphic>
      </p:graphicFrame>
      <p:sp>
        <p:nvSpPr>
          <p:cNvPr id="3" name="Content Placeholder 2"/>
          <p:cNvSpPr>
            <a:spLocks noGrp="1"/>
          </p:cNvSpPr>
          <p:nvPr>
            <p:ph idx="1"/>
          </p:nvPr>
        </p:nvSpPr>
        <p:spPr>
          <a:xfrm>
            <a:off x="8534400" y="6578600"/>
            <a:ext cx="609600" cy="276999"/>
          </a:xfrm>
        </p:spPr>
        <p:txBody>
          <a:bodyPr/>
          <a:lstStyle/>
          <a:p>
            <a:r>
              <a:rPr lang="en-US" altLang="en-US" sz="1200" b="1" dirty="0" smtClean="0"/>
              <a:t> p695</a:t>
            </a:r>
          </a:p>
        </p:txBody>
      </p:sp>
    </p:spTree>
    <p:extLst>
      <p:ext uri="{BB962C8B-B14F-4D97-AF65-F5344CB8AC3E}">
        <p14:creationId xmlns:p14="http://schemas.microsoft.com/office/powerpoint/2010/main" val="2629046930"/>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35806" y="7778"/>
            <a:ext cx="7772400" cy="492443"/>
          </a:xfrm>
        </p:spPr>
        <p:txBody>
          <a:bodyPr/>
          <a:lstStyle/>
          <a:p>
            <a:r>
              <a:rPr lang="en-US" altLang="en-US" sz="2600" dirty="0" smtClean="0"/>
              <a:t>Africa in the Nineteenth Century</a:t>
            </a:r>
            <a:endParaRPr lang="en-US" sz="2600" dirty="0"/>
          </a:p>
        </p:txBody>
      </p:sp>
      <p:pic>
        <p:nvPicPr>
          <p:cNvPr id="14337" name="Picture 1" descr="Map 26.1: Africa in the Nineteenth Century. Expanding trade drew much of Africa into global networks, but foreign colonies in 1870 were largely confined to Algeria and southern Africa. Growing trade, Islamic reform movements, and other internal forces created important new states throughout the continen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71600" y="500220"/>
            <a:ext cx="6357435" cy="6306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592455"/>
            <a:ext cx="1371600" cy="276999"/>
          </a:xfrm>
        </p:spPr>
        <p:txBody>
          <a:bodyPr/>
          <a:lstStyle/>
          <a:p>
            <a:r>
              <a:rPr lang="en-US" altLang="en-US" sz="1200" b="1" dirty="0" smtClean="0"/>
              <a:t> Map 25.1 p696</a:t>
            </a:r>
          </a:p>
        </p:txBody>
      </p:sp>
    </p:spTree>
    <p:extLst>
      <p:ext uri="{BB962C8B-B14F-4D97-AF65-F5344CB8AC3E}">
        <p14:creationId xmlns:p14="http://schemas.microsoft.com/office/powerpoint/2010/main" val="2641373445"/>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smtClean="0"/>
              <a:t>South African Diamond Mine</a:t>
            </a:r>
            <a:endParaRPr lang="en-US" sz="2600" dirty="0"/>
          </a:p>
        </p:txBody>
      </p:sp>
      <p:pic>
        <p:nvPicPr>
          <p:cNvPr id="16385" name="Picture 1" descr="South African Diamond Mine. When diamonds were found in Kimberley, South Africa, in 1868, the discovery precipitated a rush of prospectors from Europe and America. As soon as surface deposits were exhausted, their claims were bought by large companies that could afford the heavy equipment needed to mine deep underground. By the early twentieth century, diamonds came from major industrial mines like the Premier Mine shown here."/>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6800" y="533400"/>
            <a:ext cx="4597400" cy="612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p697</a:t>
            </a:r>
          </a:p>
        </p:txBody>
      </p:sp>
    </p:spTree>
    <p:extLst>
      <p:ext uri="{BB962C8B-B14F-4D97-AF65-F5344CB8AC3E}">
        <p14:creationId xmlns:p14="http://schemas.microsoft.com/office/powerpoint/2010/main" val="3643675949"/>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smtClean="0"/>
              <a:t>King </a:t>
            </a:r>
            <a:r>
              <a:rPr lang="en-US" altLang="en-US" sz="2600" dirty="0" err="1" smtClean="0"/>
              <a:t>Jaja</a:t>
            </a:r>
            <a:r>
              <a:rPr lang="en-US" altLang="en-US" sz="2600" dirty="0" smtClean="0"/>
              <a:t> of </a:t>
            </a:r>
            <a:r>
              <a:rPr lang="en-US" altLang="en-US" sz="2600" dirty="0" err="1" smtClean="0"/>
              <a:t>Opobo</a:t>
            </a:r>
            <a:endParaRPr lang="en-US" sz="2600" dirty="0"/>
          </a:p>
        </p:txBody>
      </p:sp>
      <p:pic>
        <p:nvPicPr>
          <p:cNvPr id="18433" name="Picture 1" descr="King Jaja of Opobo. This talented man rose from slavery in the Niger Delta port of Bonny to head one of the town’s major palmoil trading firms, the Anna Pepple House, in 1863. Six years later, Jaja founded and ruled his own trading port of Opobo."/>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082800" y="492442"/>
            <a:ext cx="4938140" cy="6314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000"/>
            <a:ext cx="609600" cy="276999"/>
          </a:xfrm>
        </p:spPr>
        <p:txBody>
          <a:bodyPr/>
          <a:lstStyle/>
          <a:p>
            <a:r>
              <a:rPr lang="en-US" altLang="en-US" sz="1200" b="1" dirty="0" smtClean="0"/>
              <a:t> p701</a:t>
            </a:r>
          </a:p>
        </p:txBody>
      </p:sp>
    </p:spTree>
    <p:extLst>
      <p:ext uri="{BB962C8B-B14F-4D97-AF65-F5344CB8AC3E}">
        <p14:creationId xmlns:p14="http://schemas.microsoft.com/office/powerpoint/2010/main" val="2636103378"/>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2498</TotalTime>
  <Words>1296</Words>
  <Application>Microsoft Office PowerPoint</Application>
  <PresentationFormat>On-screen Show (4:3)</PresentationFormat>
  <Paragraphs>164</Paragraphs>
  <Slides>21</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MS Mincho</vt:lpstr>
      <vt:lpstr>ＭＳ Ｐゴシック</vt:lpstr>
      <vt:lpstr>Arial</vt:lpstr>
      <vt:lpstr>Calibri</vt:lpstr>
      <vt:lpstr>Times New Roman</vt:lpstr>
      <vt:lpstr>Wingdings</vt:lpstr>
      <vt:lpstr>1_Lockard_topic</vt:lpstr>
      <vt:lpstr>Chapter 25 Varieties of Imperialism in Africa, India, Southeast Asia, and Latin America, 1750-1914</vt:lpstr>
      <vt:lpstr>Highways of the Empire</vt:lpstr>
      <vt:lpstr>Indian Railroad Station, 1866</vt:lpstr>
      <vt:lpstr>Changes and Exchanges in Africa</vt:lpstr>
      <vt:lpstr>Zulu in Battle Dress, 1838</vt:lpstr>
      <vt:lpstr>Chronology from 1750-1900</vt:lpstr>
      <vt:lpstr>Africa in the Nineteenth Century</vt:lpstr>
      <vt:lpstr>South African Diamond Mine</vt:lpstr>
      <vt:lpstr>King Jaja of Opobo</vt:lpstr>
      <vt:lpstr>Changes and Exchanges in Africa (continued)</vt:lpstr>
      <vt:lpstr>India under British Rule</vt:lpstr>
      <vt:lpstr>Delhi Durbar, January 1, 1903</vt:lpstr>
      <vt:lpstr>Southeast Asia and the Pacific</vt:lpstr>
      <vt:lpstr>Asia in 1914</vt:lpstr>
      <vt:lpstr>Emilio Aguinaldo</vt:lpstr>
      <vt:lpstr>Imperialism in Latin America</vt:lpstr>
      <vt:lpstr>The Mexican Revolution</vt:lpstr>
      <vt:lpstr>Francisco “Pancho” Villa</vt:lpstr>
      <vt:lpstr>The World Economy and the Global Environment</vt:lpstr>
      <vt:lpstr>A Rubber Plantation</vt:lpstr>
      <vt:lpstr>Painting of Vanilla Plant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128</cp:revision>
  <dcterms:created xsi:type="dcterms:W3CDTF">2006-12-01T20:54:40Z</dcterms:created>
  <dcterms:modified xsi:type="dcterms:W3CDTF">2015-10-09T18:45:02Z</dcterms:modified>
</cp:coreProperties>
</file>